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6" r:id="rId5"/>
    <p:sldId id="267" r:id="rId6"/>
    <p:sldId id="268" r:id="rId7"/>
    <p:sldId id="269" r:id="rId8"/>
    <p:sldId id="270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72E7"/>
    <a:srgbClr val="073372"/>
    <a:srgbClr val="15D2FD"/>
    <a:srgbClr val="0930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4"/>
  </p:normalViewPr>
  <p:slideViewPr>
    <p:cSldViewPr snapToGrid="0" snapToObjects="1">
      <p:cViewPr>
        <p:scale>
          <a:sx n="104" d="100"/>
          <a:sy n="104" d="100"/>
        </p:scale>
        <p:origin x="504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rgbClr val="2672E7"/>
                </a:solidFill>
                <a:latin typeface="Gotham Book" panose="02000604040000020004" pitchFamily="2" charset="0"/>
              </a:rPr>
              <a:t>Team Contributions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Xiao Yang</c:v>
                </c:pt>
              </c:strCache>
            </c:strRef>
          </c:tx>
          <c:spPr>
            <a:ln w="25400" cap="rnd" cmpd="sng" algn="ctr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Prepare Data</c:v>
                </c:pt>
                <c:pt idx="1">
                  <c:v>Data Visualisation</c:v>
                </c:pt>
                <c:pt idx="2">
                  <c:v>Data Analysis</c:v>
                </c:pt>
                <c:pt idx="3">
                  <c:v>Data Preditction</c:v>
                </c:pt>
                <c:pt idx="4">
                  <c:v>Slides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3E-AD4F-959F-9F9800D387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Chun Foong</c:v>
                </c:pt>
              </c:strCache>
            </c:strRef>
          </c:tx>
          <c:spPr>
            <a:ln w="25400" cap="rnd" cmpd="sng" algn="ctr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Prepare Data</c:v>
                </c:pt>
                <c:pt idx="1">
                  <c:v>Data Visualisation</c:v>
                </c:pt>
                <c:pt idx="2">
                  <c:v>Data Analysis</c:v>
                </c:pt>
                <c:pt idx="3">
                  <c:v>Data Preditction</c:v>
                </c:pt>
                <c:pt idx="4">
                  <c:v>Slides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3E-AD4F-959F-9F9800D3875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Keane</c:v>
                </c:pt>
              </c:strCache>
            </c:strRef>
          </c:tx>
          <c:spPr>
            <a:ln w="25400" cap="rnd" cmpd="sng" algn="ctr">
              <a:solidFill>
                <a:schemeClr val="accent3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Prepare Data</c:v>
                </c:pt>
                <c:pt idx="1">
                  <c:v>Data Visualisation</c:v>
                </c:pt>
                <c:pt idx="2">
                  <c:v>Data Analysis</c:v>
                </c:pt>
                <c:pt idx="3">
                  <c:v>Data Preditction</c:v>
                </c:pt>
                <c:pt idx="4">
                  <c:v>Slides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23</c:v>
                </c:pt>
                <c:pt idx="1">
                  <c:v>31</c:v>
                </c:pt>
                <c:pt idx="2">
                  <c:v>21</c:v>
                </c:pt>
                <c:pt idx="3">
                  <c:v>31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3E-AD4F-959F-9F9800D387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1889440"/>
        <c:axId val="-2131895456"/>
      </c:radarChart>
      <c:catAx>
        <c:axId val="-2131889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672E7"/>
                </a:solidFill>
                <a:latin typeface="Gotham Light" pitchFamily="2" charset="0"/>
                <a:ea typeface="+mn-ea"/>
                <a:cs typeface="+mn-cs"/>
              </a:defRPr>
            </a:pPr>
            <a:endParaRPr lang="en-US"/>
          </a:p>
        </c:txPr>
        <c:crossAx val="-2131895456"/>
        <c:crosses val="autoZero"/>
        <c:auto val="1"/>
        <c:lblAlgn val="ctr"/>
        <c:lblOffset val="100"/>
        <c:noMultiLvlLbl val="0"/>
      </c:catAx>
      <c:valAx>
        <c:axId val="-2131895456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alpha val="10000"/>
                </a:schemeClr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2131889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73372"/>
              </a:solidFill>
              <a:latin typeface="Gotham Book" panose="02000604040000020004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46540-8708-6141-8FC9-AEBC1456E7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DEE369-14DC-0847-A1FD-7ECA91767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44477-71AC-2347-AEB6-2E9AC545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036A7-9737-B844-9D9B-369CD7444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03BF8-1F34-0E4D-B46D-E3EAC97D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2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42DF0-5815-034A-BED4-CB2428DB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70DCE-82BA-C743-807B-964B61760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55697-264E-9748-A928-940A34F4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A7244-19F2-144C-94F1-EC93254B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528CF-3A5C-FB49-8A81-55E190A8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2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755C6B-D7C9-A34C-AD44-967373DA6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32D280-44FE-BF4E-9AD1-533799677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01914-CCB9-CA4A-81D3-ECD97F8C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47DC8-F199-7F42-820F-701D47A04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D250D-3267-0346-94AD-25DC00BD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4A41D-34F7-1E4E-8273-689F4B26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3526-4AA9-314C-87F3-A00B013D4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0FAB5-ECB1-4743-882B-1D56F7CD1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E2910-459A-5941-978E-F28C104AF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EE34C-7D8A-9B42-B431-6CB5E6A27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4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742A5-DA98-DE48-91A7-73C75C681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60DCF-3DFF-BA4C-9CF2-E3C577E0A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7D2F-62DD-5D45-A82D-6465C043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74BA5-740D-7E4F-B76B-249F2126D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D0109-279B-5D46-8F6B-A39FB723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0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A83F8-F43B-2E4D-944D-0D731996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08C0F-CEE2-6B4B-8FB8-3FE914E84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EE3D3-013B-7B47-B255-4F61D1DE3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A9C76-EE09-454C-8E5B-71DBEC7BF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6408B-5E8F-5D45-904B-0F888DBA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2D5B2-CBFD-3E4C-B74F-D4542E44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11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E13C3-0FB7-394C-AE9D-96E85DC3E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84E2A-08E6-B74D-B873-7EB4A980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22C95-C4B2-8C4A-949A-2433B8DEC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A2827-DD31-D24E-BC9B-9A8DB1FCE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DE149-211A-5247-9661-8A40489E9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64D132-C226-6F4C-B5B6-0A2D4BCB0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99C7DF-8FC4-834B-A3FA-5E8641A9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C13EF1-F990-4148-89B4-CEF1BD0BA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2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8832E-4D66-4544-91E9-0C8716F3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A8194B-B0F7-524F-A27E-2E2705EB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43768-1172-5741-AD6A-92BE72E1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0EFA6-A9F0-D04D-94F4-B77453F9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96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4B01A-12B5-B549-BDFC-48BC0D2B5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B5C15-2C8D-2A4C-B04E-2DED8F5F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9C6DA-7FDD-9F4B-AB3E-6E4E6E68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76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7113B-9A13-F54C-ACAB-EBD16B4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72B1F-62EC-3F4F-BB7B-689E395AE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01104-49AB-F54A-BA06-CAE3DF829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5A2A9-159D-C74F-9431-DCB8375CC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7DA44-0D9B-DF4E-A42E-57F9049A1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C1613-4236-944B-AE5F-67BC08AEF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47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1877-C371-A44F-8679-D456A4376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062E-55D5-0C42-8B49-939701E92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AB26A-D188-564D-B7A7-AEAB127CF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4BB23-E810-E64A-B1F7-29938819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2655D-97BF-9640-9369-27C9743A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AD723-D75C-FC48-A07D-8005574B3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15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F0E1B-91C5-0545-B7DE-E50227F6F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C2AC3-86C2-9F40-95B6-4F169DAA1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7D210-4E51-A34C-9DCE-16158F263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DACA1-AF96-2949-83F1-F02691843A1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0AAAF-5E20-F940-86B7-224E24604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5F735-D806-FA4F-8A31-6637E1A09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5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46DC96-2664-1141-9E72-28381EBAA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374" y="0"/>
            <a:ext cx="6584625" cy="5741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102C4-7014-7141-9DD0-0AB4CD6EB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074755" y="0"/>
            <a:ext cx="728340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2E5804-FB08-BA47-951B-BF86B6AF3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46888">
            <a:off x="-864617" y="4284242"/>
            <a:ext cx="4321606" cy="45368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4AB326-5F5B-1C41-976E-9F4AF72D8911}"/>
              </a:ext>
            </a:extLst>
          </p:cNvPr>
          <p:cNvSpPr txBox="1"/>
          <p:nvPr/>
        </p:nvSpPr>
        <p:spPr>
          <a:xfrm>
            <a:off x="126204" y="1019355"/>
            <a:ext cx="5810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72E7"/>
                </a:solidFill>
                <a:latin typeface="Gotham Light" pitchFamily="2" charset="0"/>
              </a:rPr>
              <a:t>World Happiness Report Dataset</a:t>
            </a:r>
          </a:p>
          <a:p>
            <a:r>
              <a:rPr lang="en-US" sz="4000" b="1" dirty="0">
                <a:solidFill>
                  <a:srgbClr val="073372"/>
                </a:solidFill>
                <a:latin typeface="Gotham Bold" panose="02000604040000020004" pitchFamily="2" charset="0"/>
              </a:rPr>
              <a:t>Data Visualization and 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B228B-E741-9E4A-BCDE-B49D859CC092}"/>
              </a:ext>
            </a:extLst>
          </p:cNvPr>
          <p:cNvSpPr txBox="1"/>
          <p:nvPr/>
        </p:nvSpPr>
        <p:spPr>
          <a:xfrm>
            <a:off x="233652" y="6113542"/>
            <a:ext cx="3275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Gotham Book" panose="02000604040000020004" pitchFamily="2" charset="0"/>
              </a:rPr>
              <a:t>DONE BY: XIAO YANG</a:t>
            </a:r>
          </a:p>
          <a:p>
            <a:r>
              <a:rPr lang="en-US" sz="1200" spc="300" dirty="0">
                <a:solidFill>
                  <a:schemeClr val="bg1"/>
                </a:solidFill>
                <a:latin typeface="Gotham Book" panose="02000604040000020004" pitchFamily="2" charset="0"/>
              </a:rPr>
              <a:t>WONG CHUN FOONG</a:t>
            </a:r>
          </a:p>
          <a:p>
            <a:r>
              <a:rPr lang="en-US" sz="1200" spc="300" dirty="0">
                <a:solidFill>
                  <a:schemeClr val="bg1"/>
                </a:solidFill>
                <a:latin typeface="Gotham Book" panose="02000604040000020004" pitchFamily="2" charset="0"/>
              </a:rPr>
              <a:t>KEANE NGUYEN KIM XUYEN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6B6DEE-4743-9C42-BD5F-2FD66B16A90F}"/>
              </a:ext>
            </a:extLst>
          </p:cNvPr>
          <p:cNvSpPr txBox="1"/>
          <p:nvPr/>
        </p:nvSpPr>
        <p:spPr>
          <a:xfrm>
            <a:off x="247890" y="3258598"/>
            <a:ext cx="4695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solidFill>
                  <a:schemeClr val="bg1">
                    <a:lumMod val="50000"/>
                  </a:schemeClr>
                </a:solidFill>
                <a:latin typeface="Gotham Book" panose="02000604040000020004" pitchFamily="2" charset="0"/>
              </a:rPr>
              <a:t>CZ1015 INTRO TO DATA SCIENCE</a:t>
            </a:r>
          </a:p>
          <a:p>
            <a:r>
              <a:rPr lang="en-US" sz="1600" spc="300" dirty="0">
                <a:solidFill>
                  <a:schemeClr val="bg1">
                    <a:lumMod val="50000"/>
                  </a:schemeClr>
                </a:solidFill>
                <a:latin typeface="Gotham Book" panose="02000604040000020004" pitchFamily="2" charset="0"/>
              </a:rPr>
              <a:t>MINI-PROJECT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15354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3684814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So, what is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Outcome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6186801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9024132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266DAD8-F8D9-5449-9ABF-D9DFCFE7BFEF}"/>
              </a:ext>
            </a:extLst>
          </p:cNvPr>
          <p:cNvSpPr txBox="1"/>
          <p:nvPr/>
        </p:nvSpPr>
        <p:spPr>
          <a:xfrm>
            <a:off x="827903" y="2483708"/>
            <a:ext cx="428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 we achieve our objective</a:t>
            </a:r>
          </a:p>
          <a:p>
            <a:r>
              <a:rPr lang="en-US" dirty="0"/>
              <a:t>Anything interesting</a:t>
            </a:r>
          </a:p>
        </p:txBody>
      </p:sp>
    </p:spTree>
    <p:extLst>
      <p:ext uri="{BB962C8B-B14F-4D97-AF65-F5344CB8AC3E}">
        <p14:creationId xmlns:p14="http://schemas.microsoft.com/office/powerpoint/2010/main" val="3107058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3684814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Finally, for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Conclusion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0222586" cy="315123"/>
            <a:chOff x="-92703" y="4079596"/>
            <a:chExt cx="1022258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878383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6186801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11018154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1BD43CF-302E-CE42-B449-105453184FA5}"/>
              </a:ext>
            </a:extLst>
          </p:cNvPr>
          <p:cNvSpPr txBox="1"/>
          <p:nvPr/>
        </p:nvSpPr>
        <p:spPr>
          <a:xfrm>
            <a:off x="815546" y="2508422"/>
            <a:ext cx="3292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points</a:t>
            </a:r>
          </a:p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901578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20619E2-41A1-354F-9F59-38EFB573B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6584625" cy="57410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D2FB8F-5073-8743-BE63-8B99A95A7B81}"/>
              </a:ext>
            </a:extLst>
          </p:cNvPr>
          <p:cNvSpPr txBox="1"/>
          <p:nvPr/>
        </p:nvSpPr>
        <p:spPr>
          <a:xfrm>
            <a:off x="119921" y="2155058"/>
            <a:ext cx="514027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otham Light" pitchFamily="2" charset="0"/>
                <a:ea typeface="Titillium Light" charset="0"/>
                <a:cs typeface="Poppins Light" pitchFamily="2" charset="77"/>
              </a:rPr>
              <a:t>Thanks for tuning in!</a:t>
            </a:r>
            <a:br>
              <a:rPr lang="en-US" sz="3600" b="1" dirty="0">
                <a:solidFill>
                  <a:schemeClr val="bg1"/>
                </a:solidFill>
                <a:latin typeface="Gotham Book" panose="02000604040000020004" pitchFamily="2" charset="0"/>
                <a:ea typeface="Titillium Light" charset="0"/>
                <a:cs typeface="Poppins SemiBold" pitchFamily="2" charset="77"/>
              </a:rPr>
            </a:br>
            <a:r>
              <a:rPr lang="en-US" sz="3600" b="1" dirty="0">
                <a:solidFill>
                  <a:schemeClr val="bg1"/>
                </a:solidFill>
                <a:latin typeface="Gotham Bold" panose="02000604040000020004" pitchFamily="2" charset="0"/>
                <a:ea typeface="Titillium Light" charset="0"/>
                <a:cs typeface="Poppins SemiBold" pitchFamily="2" charset="77"/>
              </a:rPr>
              <a:t>Any Question?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F1A98A87-7104-9B42-8189-B0EB5585F2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239711"/>
              </p:ext>
            </p:extLst>
          </p:nvPr>
        </p:nvGraphicFramePr>
        <p:xfrm>
          <a:off x="5021705" y="1139632"/>
          <a:ext cx="7555043" cy="4984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95BDC3D-1013-2540-9C8E-EBB801279ECB}"/>
              </a:ext>
            </a:extLst>
          </p:cNvPr>
          <p:cNvSpPr txBox="1"/>
          <p:nvPr/>
        </p:nvSpPr>
        <p:spPr>
          <a:xfrm>
            <a:off x="8080183" y="6123672"/>
            <a:ext cx="14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data</a:t>
            </a:r>
          </a:p>
        </p:txBody>
      </p:sp>
    </p:spTree>
    <p:extLst>
      <p:ext uri="{BB962C8B-B14F-4D97-AF65-F5344CB8AC3E}">
        <p14:creationId xmlns:p14="http://schemas.microsoft.com/office/powerpoint/2010/main" val="254556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3684814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First, let’s look into our…</a:t>
              </a:r>
              <a:endParaRPr lang="en-US" sz="1600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Background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1427536" y="6521025"/>
            <a:ext cx="10488645" cy="315123"/>
            <a:chOff x="1411248" y="4079596"/>
            <a:chExt cx="10488645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1411248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330428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1383D8-7E19-8241-877D-10DF332AE720}"/>
              </a:ext>
            </a:extLst>
          </p:cNvPr>
          <p:cNvSpPr txBox="1"/>
          <p:nvPr/>
        </p:nvSpPr>
        <p:spPr>
          <a:xfrm>
            <a:off x="2580711" y="1588863"/>
            <a:ext cx="70305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i="1" dirty="0">
                <a:solidFill>
                  <a:srgbClr val="2672E7"/>
                </a:solidFill>
                <a:latin typeface="Chasing Embers Demo Version" panose="02000500000000000000" pitchFamily="2" charset="77"/>
              </a:rPr>
              <a:t>What will be the </a:t>
            </a:r>
          </a:p>
          <a:p>
            <a:pPr algn="ctr"/>
            <a:r>
              <a:rPr lang="en-US" sz="2400" dirty="0">
                <a:solidFill>
                  <a:srgbClr val="2672E7"/>
                </a:solidFill>
                <a:latin typeface="Gotham Light" pitchFamily="2" charset="0"/>
              </a:rPr>
              <a:t>World’s Happiness Score</a:t>
            </a:r>
            <a:r>
              <a:rPr lang="en-US" sz="2400" dirty="0">
                <a:solidFill>
                  <a:srgbClr val="2672E7"/>
                </a:solidFill>
                <a:latin typeface="Gotham Book" panose="02000604040000020004" pitchFamily="2" charset="0"/>
              </a:rPr>
              <a:t> in the </a:t>
            </a:r>
            <a:r>
              <a:rPr lang="en-US" sz="2400" b="1" dirty="0">
                <a:solidFill>
                  <a:srgbClr val="2672E7"/>
                </a:solidFill>
                <a:latin typeface="Gotham Bold" panose="02000604040000020004" pitchFamily="2" charset="0"/>
              </a:rPr>
              <a:t>next 5 years?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3F9E07-7747-BE42-B06F-8177243B1566}"/>
              </a:ext>
            </a:extLst>
          </p:cNvPr>
          <p:cNvGrpSpPr/>
          <p:nvPr/>
        </p:nvGrpSpPr>
        <p:grpSpPr>
          <a:xfrm>
            <a:off x="2440691" y="3463879"/>
            <a:ext cx="7174250" cy="1818108"/>
            <a:chOff x="2440691" y="3463879"/>
            <a:chExt cx="7174250" cy="181810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7B6FCB-5A96-4D46-B54D-959BA280F62D}"/>
                </a:ext>
              </a:extLst>
            </p:cNvPr>
            <p:cNvCxnSpPr/>
            <p:nvPr/>
          </p:nvCxnSpPr>
          <p:spPr>
            <a:xfrm>
              <a:off x="3325305" y="4440406"/>
              <a:ext cx="5367646" cy="0"/>
            </a:xfrm>
            <a:prstGeom prst="line">
              <a:avLst/>
            </a:prstGeom>
            <a:ln w="38100">
              <a:gradFill>
                <a:gsLst>
                  <a:gs pos="0">
                    <a:srgbClr val="073372"/>
                  </a:gs>
                  <a:gs pos="100000">
                    <a:srgbClr val="2672E7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id="{0F38403B-1015-FA41-97B2-2E658B1DEF3C}"/>
                </a:ext>
              </a:extLst>
            </p:cNvPr>
            <p:cNvSpPr>
              <a:spLocks/>
            </p:cNvSpPr>
            <p:nvPr/>
          </p:nvSpPr>
          <p:spPr bwMode="auto">
            <a:xfrm rot="10074050">
              <a:off x="2440846" y="3573331"/>
              <a:ext cx="1754060" cy="170865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/>
            </a:solidFill>
            <a:ln w="38100" cap="flat">
              <a:gradFill>
                <a:gsLst>
                  <a:gs pos="0">
                    <a:srgbClr val="073372"/>
                  </a:gs>
                  <a:gs pos="100000">
                    <a:srgbClr val="2672E7"/>
                  </a:gs>
                </a:gsLst>
                <a:lin ang="5400000" scaled="1"/>
              </a:gradFill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id="{6A335F12-61DC-B24E-8DC2-78CD1D5FBE0D}"/>
                </a:ext>
              </a:extLst>
            </p:cNvPr>
            <p:cNvSpPr>
              <a:spLocks/>
            </p:cNvSpPr>
            <p:nvPr/>
          </p:nvSpPr>
          <p:spPr bwMode="auto">
            <a:xfrm rot="12355141">
              <a:off x="5026762" y="3573331"/>
              <a:ext cx="1754060" cy="170865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/>
            </a:solidFill>
            <a:ln w="38100" cap="flat">
              <a:gradFill>
                <a:gsLst>
                  <a:gs pos="0">
                    <a:srgbClr val="073372"/>
                  </a:gs>
                  <a:gs pos="100000">
                    <a:srgbClr val="2672E7"/>
                  </a:gs>
                </a:gsLst>
                <a:lin ang="5400000" scaled="1"/>
              </a:gradFill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id="{2C3EF24F-0B93-304A-A202-F5B5AFB9485D}"/>
                </a:ext>
              </a:extLst>
            </p:cNvPr>
            <p:cNvSpPr>
              <a:spLocks/>
            </p:cNvSpPr>
            <p:nvPr/>
          </p:nvSpPr>
          <p:spPr bwMode="auto">
            <a:xfrm rot="1376640">
              <a:off x="7860725" y="3463879"/>
              <a:ext cx="1754060" cy="170865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/>
            </a:solidFill>
            <a:ln w="38100" cap="flat">
              <a:gradFill>
                <a:gsLst>
                  <a:gs pos="0">
                    <a:srgbClr val="073372"/>
                  </a:gs>
                  <a:gs pos="100000">
                    <a:srgbClr val="2672E7"/>
                  </a:gs>
                </a:gsLst>
                <a:lin ang="5400000" scaled="1"/>
              </a:gradFill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7FBEF3-E6DE-0240-96CA-C86F43C74A9F}"/>
                </a:ext>
              </a:extLst>
            </p:cNvPr>
            <p:cNvSpPr txBox="1"/>
            <p:nvPr/>
          </p:nvSpPr>
          <p:spPr>
            <a:xfrm>
              <a:off x="2440691" y="4707916"/>
              <a:ext cx="1754372" cy="2585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DATASET </a:t>
              </a:r>
            </a:p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CHOSEN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B66E42-B2B9-CE4F-B79E-C31E16A4416F}"/>
                </a:ext>
              </a:extLst>
            </p:cNvPr>
            <p:cNvSpPr txBox="1"/>
            <p:nvPr/>
          </p:nvSpPr>
          <p:spPr>
            <a:xfrm>
              <a:off x="5026606" y="4707916"/>
              <a:ext cx="1754372" cy="2585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CLEAN </a:t>
              </a:r>
            </a:p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DATASET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2E4BA1-48EC-3A40-852D-2F32CCA0EA00}"/>
                </a:ext>
              </a:extLst>
            </p:cNvPr>
            <p:cNvSpPr txBox="1"/>
            <p:nvPr/>
          </p:nvSpPr>
          <p:spPr>
            <a:xfrm>
              <a:off x="7860569" y="4707916"/>
              <a:ext cx="1754372" cy="2585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UNDERSTAND</a:t>
              </a:r>
            </a:p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DATASET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91EFE2-41A6-4A40-A75A-E79E06F1DBBA}"/>
              </a:ext>
            </a:extLst>
          </p:cNvPr>
          <p:cNvSpPr txBox="1"/>
          <p:nvPr/>
        </p:nvSpPr>
        <p:spPr>
          <a:xfrm>
            <a:off x="2440692" y="5456758"/>
            <a:ext cx="1754372" cy="47820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  <a:latin typeface="Gotham Book" panose="02000604040000020004" pitchFamily="2" charset="0"/>
                <a:ea typeface="Titillium" charset="0"/>
                <a:cs typeface="Titillium" charset="0"/>
              </a:rPr>
              <a:t>First, we choose the 2019 WHR dataset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9CB471-355C-B34A-BB6C-15E94039E4B8}"/>
              </a:ext>
            </a:extLst>
          </p:cNvPr>
          <p:cNvSpPr txBox="1"/>
          <p:nvPr/>
        </p:nvSpPr>
        <p:spPr>
          <a:xfrm>
            <a:off x="4970935" y="5468724"/>
            <a:ext cx="2182219" cy="98603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  <a:latin typeface="Gotham Book" panose="02000604040000020004" pitchFamily="2" charset="0"/>
                <a:ea typeface="Titillium" charset="0"/>
                <a:cs typeface="Titillium" charset="0"/>
              </a:rPr>
              <a:t>Next, we prepare the dataset by filling N.A.s with 0s and mapping regions and country codes to respective country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D530E4-0203-D046-A3D4-72465D93810A}"/>
              </a:ext>
            </a:extLst>
          </p:cNvPr>
          <p:cNvSpPr txBox="1"/>
          <p:nvPr/>
        </p:nvSpPr>
        <p:spPr>
          <a:xfrm>
            <a:off x="7815076" y="5468725"/>
            <a:ext cx="1734334" cy="98603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  <a:latin typeface="Gotham Book" panose="02000604040000020004" pitchFamily="2" charset="0"/>
                <a:ea typeface="Titillium" charset="0"/>
                <a:cs typeface="Titillium" charset="0"/>
              </a:rPr>
              <a:t>Then, we use the data to visualize and predict the data to answer our above question</a:t>
            </a:r>
          </a:p>
        </p:txBody>
      </p:sp>
      <p:sp>
        <p:nvSpPr>
          <p:cNvPr id="34" name="Shape 3694">
            <a:extLst>
              <a:ext uri="{FF2B5EF4-FFF2-40B4-BE49-F238E27FC236}">
                <a16:creationId xmlns:a16="http://schemas.microsoft.com/office/drawing/2014/main" id="{43E278D4-27D7-354C-8E05-EB2EC860CE9D}"/>
              </a:ext>
            </a:extLst>
          </p:cNvPr>
          <p:cNvSpPr/>
          <p:nvPr/>
        </p:nvSpPr>
        <p:spPr>
          <a:xfrm>
            <a:off x="8376064" y="3911942"/>
            <a:ext cx="633773" cy="403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6"/>
                  <a:pt x="982" y="10800"/>
                </a:cubicBezTo>
                <a:cubicBezTo>
                  <a:pt x="982" y="8156"/>
                  <a:pt x="5378" y="1543"/>
                  <a:pt x="10800" y="1543"/>
                </a:cubicBezTo>
                <a:cubicBezTo>
                  <a:pt x="16223" y="1543"/>
                  <a:pt x="20618" y="8156"/>
                  <a:pt x="20618" y="10800"/>
                </a:cubicBezTo>
                <a:cubicBezTo>
                  <a:pt x="20618" y="13446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10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10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1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1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2"/>
                  <a:pt x="9327" y="10800"/>
                </a:cubicBezTo>
                <a:cubicBezTo>
                  <a:pt x="9327" y="12079"/>
                  <a:pt x="9987" y="13114"/>
                  <a:pt x="10800" y="13114"/>
                </a:cubicBezTo>
                <a:cubicBezTo>
                  <a:pt x="11613" y="13114"/>
                  <a:pt x="12273" y="12079"/>
                  <a:pt x="12273" y="10800"/>
                </a:cubicBezTo>
                <a:cubicBezTo>
                  <a:pt x="12273" y="9522"/>
                  <a:pt x="11613" y="8486"/>
                  <a:pt x="10800" y="84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Shape 3647">
            <a:extLst>
              <a:ext uri="{FF2B5EF4-FFF2-40B4-BE49-F238E27FC236}">
                <a16:creationId xmlns:a16="http://schemas.microsoft.com/office/drawing/2014/main" id="{A1AE4CD7-A45B-6B4C-81F6-7A702FB9FCF9}"/>
              </a:ext>
            </a:extLst>
          </p:cNvPr>
          <p:cNvSpPr/>
          <p:nvPr/>
        </p:nvSpPr>
        <p:spPr>
          <a:xfrm>
            <a:off x="5682026" y="3879507"/>
            <a:ext cx="471849" cy="519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31300D9-C18E-4542-B80E-93F8D682A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052" y="3959302"/>
            <a:ext cx="1047334" cy="5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47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96E58DE-D3F0-1049-9851-7A305CF4B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76"/>
          <a:stretch/>
        </p:blipFill>
        <p:spPr>
          <a:xfrm>
            <a:off x="-52917" y="1949213"/>
            <a:ext cx="3904964" cy="2084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2C4B7E-292A-E44F-B1A9-F2C7ACA44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66"/>
          <a:stretch/>
        </p:blipFill>
        <p:spPr>
          <a:xfrm>
            <a:off x="3852047" y="1968155"/>
            <a:ext cx="3860246" cy="20536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E1DA31-15D4-B041-9D56-D7F13248D5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50"/>
          <a:stretch/>
        </p:blipFill>
        <p:spPr>
          <a:xfrm>
            <a:off x="7735790" y="2009314"/>
            <a:ext cx="3836697" cy="19878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513FCF-2C42-2449-A964-9BAFC10709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841"/>
          <a:stretch/>
        </p:blipFill>
        <p:spPr>
          <a:xfrm>
            <a:off x="-26653" y="3944582"/>
            <a:ext cx="3852436" cy="20279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3093FD-8272-7E43-A1A2-79A7E7F828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695"/>
          <a:stretch/>
        </p:blipFill>
        <p:spPr>
          <a:xfrm>
            <a:off x="3849280" y="3944581"/>
            <a:ext cx="3823875" cy="20279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23F553-96F2-3C42-927B-46F35B449B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44"/>
          <a:stretch/>
        </p:blipFill>
        <p:spPr>
          <a:xfrm>
            <a:off x="7721292" y="3936343"/>
            <a:ext cx="3883755" cy="20536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52AF26-BF7F-3441-9A22-5DEAD6848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86985" y="1963585"/>
            <a:ext cx="656405" cy="39840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CC0A96-4A41-3744-8A8F-AFF96FC8DCF4}"/>
              </a:ext>
            </a:extLst>
          </p:cNvPr>
          <p:cNvSpPr txBox="1"/>
          <p:nvPr/>
        </p:nvSpPr>
        <p:spPr>
          <a:xfrm>
            <a:off x="1448825" y="169833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A70E98-5032-8944-A905-C1FE87ECEE44}"/>
              </a:ext>
            </a:extLst>
          </p:cNvPr>
          <p:cNvSpPr txBox="1"/>
          <p:nvPr/>
        </p:nvSpPr>
        <p:spPr>
          <a:xfrm>
            <a:off x="5570251" y="1693490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46977-C2A1-5241-BBC0-1B29439988C7}"/>
              </a:ext>
            </a:extLst>
          </p:cNvPr>
          <p:cNvSpPr txBox="1"/>
          <p:nvPr/>
        </p:nvSpPr>
        <p:spPr>
          <a:xfrm>
            <a:off x="9691677" y="1693490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6AEE78-B2B3-9C48-8C93-050306A59E41}"/>
              </a:ext>
            </a:extLst>
          </p:cNvPr>
          <p:cNvSpPr txBox="1"/>
          <p:nvPr/>
        </p:nvSpPr>
        <p:spPr>
          <a:xfrm>
            <a:off x="1448825" y="5952442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E01601-11B8-A041-B60F-62ECA246FDBE}"/>
              </a:ext>
            </a:extLst>
          </p:cNvPr>
          <p:cNvSpPr txBox="1"/>
          <p:nvPr/>
        </p:nvSpPr>
        <p:spPr>
          <a:xfrm>
            <a:off x="5570251" y="5947597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A72450-82A7-4D41-A574-F560F793CB9D}"/>
              </a:ext>
            </a:extLst>
          </p:cNvPr>
          <p:cNvSpPr txBox="1"/>
          <p:nvPr/>
        </p:nvSpPr>
        <p:spPr>
          <a:xfrm>
            <a:off x="9691677" y="594759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326943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C8BD1C9B-5F79-0B47-9BBC-FE78FB9CC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0"/>
          <a:stretch/>
        </p:blipFill>
        <p:spPr>
          <a:xfrm>
            <a:off x="423106" y="1971066"/>
            <a:ext cx="5813682" cy="42583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26C9E2-D996-9440-BD43-F465B9EFE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7"/>
          <a:stretch/>
        </p:blipFill>
        <p:spPr>
          <a:xfrm>
            <a:off x="5948713" y="1874843"/>
            <a:ext cx="5820181" cy="45815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D5DC37-3EF6-4C4C-8264-0F8F7751DC93}"/>
              </a:ext>
            </a:extLst>
          </p:cNvPr>
          <p:cNvSpPr txBox="1"/>
          <p:nvPr/>
        </p:nvSpPr>
        <p:spPr>
          <a:xfrm>
            <a:off x="6227152" y="1632626"/>
            <a:ext cx="5517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>
                <a:solidFill>
                  <a:srgbClr val="2672E7"/>
                </a:solidFill>
                <a:latin typeface="Gotham Book" panose="02000604040000020004" pitchFamily="2" charset="0"/>
              </a:rPr>
              <a:t>Breakdown of Countries' Happiness Scores in 2018 (First and Last 20)</a:t>
            </a:r>
            <a:endParaRPr lang="en-US" sz="12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19BE50-A8CC-B04D-A3C9-AAA6233E8EDC}"/>
              </a:ext>
            </a:extLst>
          </p:cNvPr>
          <p:cNvSpPr txBox="1"/>
          <p:nvPr/>
        </p:nvSpPr>
        <p:spPr>
          <a:xfrm>
            <a:off x="1125978" y="1648017"/>
            <a:ext cx="4407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>
                <a:solidFill>
                  <a:srgbClr val="2672E7"/>
                </a:solidFill>
                <a:latin typeface="Gotham Book" panose="02000604040000020004" pitchFamily="2" charset="0"/>
              </a:rPr>
              <a:t>Countries' Happiness Scores in 2018 (First and Last 20)</a:t>
            </a:r>
            <a:endParaRPr lang="en-US" sz="12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4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7E88711-92FD-A14C-BCFF-23A1223EA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556"/>
          <a:stretch/>
        </p:blipFill>
        <p:spPr>
          <a:xfrm>
            <a:off x="155404" y="1733538"/>
            <a:ext cx="5940596" cy="1307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FCB8BC5-76AD-6849-AE81-CDFCC2374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26"/>
          <a:stretch/>
        </p:blipFill>
        <p:spPr>
          <a:xfrm>
            <a:off x="6128352" y="3807368"/>
            <a:ext cx="5940594" cy="26310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59DFD5-FFA4-B848-B88A-A0B5D836D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35" b="56791"/>
          <a:stretch/>
        </p:blipFill>
        <p:spPr>
          <a:xfrm>
            <a:off x="6096000" y="1027218"/>
            <a:ext cx="5940595" cy="26310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9BC3D0-7724-9D4F-A544-4AB154444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78" b="29074"/>
          <a:stretch/>
        </p:blipFill>
        <p:spPr>
          <a:xfrm>
            <a:off x="155475" y="3800182"/>
            <a:ext cx="5940596" cy="254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A96E0F6-AD05-C948-9E67-B06449C99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63" b="14020"/>
          <a:stretch/>
        </p:blipFill>
        <p:spPr>
          <a:xfrm>
            <a:off x="870972" y="1910190"/>
            <a:ext cx="4704327" cy="2023718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28AD85F3-C62E-1746-BEC7-6C4791CEC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47" b="13721"/>
          <a:stretch/>
        </p:blipFill>
        <p:spPr>
          <a:xfrm>
            <a:off x="6180760" y="1904004"/>
            <a:ext cx="4868240" cy="20758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92E56F-443E-5442-9295-DF8F264045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30" b="6061"/>
          <a:stretch/>
        </p:blipFill>
        <p:spPr>
          <a:xfrm>
            <a:off x="447503" y="4143474"/>
            <a:ext cx="5595077" cy="2152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B21D7E-258B-B345-B15C-16E06A68D5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629" b="6246"/>
          <a:stretch/>
        </p:blipFill>
        <p:spPr>
          <a:xfrm>
            <a:off x="6096000" y="4204491"/>
            <a:ext cx="5881682" cy="22265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64B99F-0E50-A445-935E-71832CBC0975}"/>
              </a:ext>
            </a:extLst>
          </p:cNvPr>
          <p:cNvSpPr txBox="1"/>
          <p:nvPr/>
        </p:nvSpPr>
        <p:spPr>
          <a:xfrm>
            <a:off x="6042581" y="1679395"/>
            <a:ext cx="5110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2672E7"/>
                </a:solidFill>
                <a:latin typeface="Gotham Book" panose="02000604040000020004" pitchFamily="2" charset="0"/>
              </a:rPr>
              <a:t>Last 20 Happiness Score (Life Ladder) Breakdown into 6 Determinants</a:t>
            </a:r>
            <a:endParaRPr lang="en-US" sz="11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F5A2B4-FF1A-794A-A77E-F7C90C64EE49}"/>
              </a:ext>
            </a:extLst>
          </p:cNvPr>
          <p:cNvSpPr txBox="1"/>
          <p:nvPr/>
        </p:nvSpPr>
        <p:spPr>
          <a:xfrm>
            <a:off x="686205" y="1679395"/>
            <a:ext cx="5171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2672E7"/>
                </a:solidFill>
                <a:latin typeface="Gotham Book" panose="02000604040000020004" pitchFamily="2" charset="0"/>
              </a:rPr>
              <a:t>First 20 Happiness Score (Life Ladder) Breakdown into 6 Determinants</a:t>
            </a:r>
            <a:endParaRPr lang="en-US" sz="11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CAD1A7-A1CA-9541-AAA3-3080BD584DBC}"/>
              </a:ext>
            </a:extLst>
          </p:cNvPr>
          <p:cNvSpPr txBox="1"/>
          <p:nvPr/>
        </p:nvSpPr>
        <p:spPr>
          <a:xfrm>
            <a:off x="418521" y="3915603"/>
            <a:ext cx="5609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2672E7"/>
                </a:solidFill>
                <a:latin typeface="Gotham Book" panose="02000604040000020004" pitchFamily="2" charset="0"/>
              </a:rPr>
              <a:t>136 Countries' Happiness Score (Life Ladder) Breakdown into 6 Determinants</a:t>
            </a:r>
            <a:endParaRPr lang="en-US" sz="11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53F0DE-4878-DA45-9451-4A49E6E6609E}"/>
              </a:ext>
            </a:extLst>
          </p:cNvPr>
          <p:cNvSpPr txBox="1"/>
          <p:nvPr/>
        </p:nvSpPr>
        <p:spPr>
          <a:xfrm>
            <a:off x="6448902" y="3915603"/>
            <a:ext cx="4652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2672E7"/>
                </a:solidFill>
                <a:latin typeface="Gotham Book" panose="02000604040000020004" pitchFamily="2" charset="0"/>
              </a:rPr>
              <a:t>Comparing Happiest, Unhappiest, and Most Generous Countries</a:t>
            </a:r>
            <a:endParaRPr lang="en-US" sz="11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227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103949B-D2A4-7F41-B2EF-7AB216A6F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254" y="1520018"/>
            <a:ext cx="5535492" cy="498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42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6CCF8C3-5948-5A45-80F9-BE64D63D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06" y="2120874"/>
            <a:ext cx="3255445" cy="1646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B9B7FD-3635-8640-8875-BD83A11B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391" y="2120874"/>
            <a:ext cx="3455208" cy="17653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D6682B-2BAE-354D-B549-045653071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758" y="2120874"/>
            <a:ext cx="3351135" cy="16465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ECCA85-8E49-C94F-9B32-4471F68E2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06" y="3857414"/>
            <a:ext cx="3861673" cy="1855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EEF6EA-8F7D-4E45-85AA-01DC1EC82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6391" y="3767385"/>
            <a:ext cx="3804621" cy="18553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80E260-027F-DF4B-8838-3332021F9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7758" y="3835409"/>
            <a:ext cx="3386967" cy="16465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775613-AE32-BF42-AF65-89E46690D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5905" y="38681"/>
            <a:ext cx="2176095" cy="17139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2CC9785-510E-9948-A80D-8AD110E2C2A3}"/>
              </a:ext>
            </a:extLst>
          </p:cNvPr>
          <p:cNvSpPr txBox="1"/>
          <p:nvPr/>
        </p:nvSpPr>
        <p:spPr>
          <a:xfrm>
            <a:off x="1770101" y="1896536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2C8C4E-49DC-4C43-943C-545622C72CD8}"/>
              </a:ext>
            </a:extLst>
          </p:cNvPr>
          <p:cNvSpPr txBox="1"/>
          <p:nvPr/>
        </p:nvSpPr>
        <p:spPr>
          <a:xfrm>
            <a:off x="5891527" y="1891691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1825B1-21E6-2641-B605-570F6EB607FA}"/>
              </a:ext>
            </a:extLst>
          </p:cNvPr>
          <p:cNvSpPr txBox="1"/>
          <p:nvPr/>
        </p:nvSpPr>
        <p:spPr>
          <a:xfrm>
            <a:off x="10012953" y="1891691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7F8BE2-3678-E244-836A-5B53B2295190}"/>
              </a:ext>
            </a:extLst>
          </p:cNvPr>
          <p:cNvSpPr txBox="1"/>
          <p:nvPr/>
        </p:nvSpPr>
        <p:spPr>
          <a:xfrm>
            <a:off x="1770101" y="5691376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037B-E56A-3143-8BFD-507228FFE883}"/>
              </a:ext>
            </a:extLst>
          </p:cNvPr>
          <p:cNvSpPr txBox="1"/>
          <p:nvPr/>
        </p:nvSpPr>
        <p:spPr>
          <a:xfrm>
            <a:off x="5891527" y="5686531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B5F527-8C4B-7343-8F2F-380DEAB534E8}"/>
              </a:ext>
            </a:extLst>
          </p:cNvPr>
          <p:cNvSpPr txBox="1"/>
          <p:nvPr/>
        </p:nvSpPr>
        <p:spPr>
          <a:xfrm>
            <a:off x="10012953" y="5686531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92086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478678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Prediction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6545063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494D8A9-B86F-934A-B44F-93BCCB41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08" y="1712200"/>
            <a:ext cx="5648691" cy="47346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E61E66-3667-8849-9124-668E8F83D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55" y="1355527"/>
            <a:ext cx="5667826" cy="22163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790ED0-4F97-A54D-8695-818F8F1CF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063" y="3556588"/>
            <a:ext cx="5371118" cy="29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63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339</Words>
  <Application>Microsoft Macintosh PowerPoint</Application>
  <PresentationFormat>Widescreen</PresentationFormat>
  <Paragraphs>113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Chasing Embers Demo Version</vt:lpstr>
      <vt:lpstr>Gotham Bold</vt:lpstr>
      <vt:lpstr>Gotham Book</vt:lpstr>
      <vt:lpstr>Gotham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KIM XUYEN</dc:creator>
  <cp:lastModifiedBy>NGUYEN KIM XUYEN</cp:lastModifiedBy>
  <cp:revision>16</cp:revision>
  <dcterms:created xsi:type="dcterms:W3CDTF">2019-04-13T18:24:13Z</dcterms:created>
  <dcterms:modified xsi:type="dcterms:W3CDTF">2019-04-13T20:31:55Z</dcterms:modified>
</cp:coreProperties>
</file>